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2" r:id="rId4"/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y="5143500" cx="9144000"/>
  <p:notesSz cx="6858000" cy="9144000"/>
  <p:embeddedFontLst>
    <p:embeddedFont>
      <p:font typeface="Questrial"/>
      <p:regular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Daniel Balis"/>
  <p:cmAuthor clrIdx="1" id="1" initials="" lastIdx="3" name="Jeff Tapper"/>
  <p:cmAuthor clrIdx="2" id="2" initials="" lastIdx="1" name="Mark Coh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76" Type="http://schemas.openxmlformats.org/officeDocument/2006/relationships/font" Target="fonts/Questrial-regular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What about cost to operationalize?</p:text>
  </p:cm>
  <p:cm authorId="0" idx="2">
    <p:pos x="6000" y="100"/>
    <p:text>E.g. 3rd Party Encoder -- Media workflow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3">
    <p:pos x="6000" y="0"/>
    <p:text>Mark, do you want to handle this section</p:text>
  </p:cm>
  <p:cm authorId="2" idx="1">
    <p:pos x="6000" y="100"/>
    <p:text>sure. is this what you're intending here?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2">
    <p:pos x="6000" y="0"/>
    <p:text>Mark, do you want to handle this section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1">
    <p:pos x="6000" y="0"/>
    <p:text>Glenn - can you handle the encoding section?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Loose Coupling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 - Asynchronous communication via messaging/event broadcasting when possible. 1 event, many observers/reactions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Backwards Compatibility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Where direct communication between components is necessary, we maintain backwards compatibility whenever possible. Breaking backwards compatibility is a big challenge given all of the clients we serve and not to be taken lightly.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player GUI is separate from the player engine.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Isolate extensions to specific parts of the architecture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idx="1" type="body"/>
          </p:nvPr>
        </p:nvSpPr>
        <p:spPr>
          <a:xfrm>
            <a:off x="685799" y="4343399"/>
            <a:ext cx="5486399" cy="41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rIns="89600" tIns="896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Playhead and Realtime Recs were the initial use cases for this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Good quality reporting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>
            <p:ph idx="2" type="sldImg"/>
          </p:nvPr>
        </p:nvSpPr>
        <p:spPr>
          <a:xfrm>
            <a:off x="397565" y="685487"/>
            <a:ext cx="6062868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" type="body"/>
          </p:nvPr>
        </p:nvSpPr>
        <p:spPr>
          <a:xfrm>
            <a:off x="685799" y="4343399"/>
            <a:ext cx="5486399" cy="41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rIns="89600" tIns="896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Nathan Marz</a:t>
            </a:r>
          </a:p>
        </p:txBody>
      </p:sp>
      <p:sp>
        <p:nvSpPr>
          <p:cNvPr id="576" name="Shape 576"/>
          <p:cNvSpPr/>
          <p:nvPr>
            <p:ph idx="2" type="sldImg"/>
          </p:nvPr>
        </p:nvSpPr>
        <p:spPr>
          <a:xfrm>
            <a:off x="397565" y="685487"/>
            <a:ext cx="6062868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rIns="89600" tIns="896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>
            <p:ph idx="2" type="sldImg"/>
          </p:nvPr>
        </p:nvSpPr>
        <p:spPr>
          <a:xfrm>
            <a:off x="397565" y="685487"/>
            <a:ext cx="6063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181429" y="205978"/>
            <a:ext cx="873034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3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81429" y="1186543"/>
            <a:ext cx="8730342" cy="31685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926" lvl="0" marL="13716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6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54737" lvl="1" marL="54864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5999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58927" lvl="2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6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46050" lvl="3" marL="1600200" marR="0" rtl="0" algn="l">
              <a:spcBef>
                <a:spcPts val="2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46050" lvl="4" marL="2057400" marR="0" rtl="0" algn="l">
              <a:spcBef>
                <a:spcPts val="2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685800" y="1597819"/>
            <a:ext cx="7772400" cy="110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60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2700" lvl="1" marL="457200" marR="0" rtl="0" algn="ctr">
              <a:spcBef>
                <a:spcPts val="60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2700" lvl="2" marL="914400" marR="0" rtl="0" algn="ctr"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270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270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270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270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39700" lvl="0" marL="3429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14300" lvl="1" marL="7366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8900" lvl="2" marL="11430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4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2700" lvl="1" marL="45720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2700" lvl="2" marL="91440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" lvl="3" marL="137160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" lvl="4" marL="182880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2700" lvl="5" marL="228600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2700" lvl="6" marL="274320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2700" lvl="7" marL="320040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2700" lvl="8" marL="3657600" marR="0" rtl="0" algn="l">
              <a:spcBef>
                <a:spcPts val="30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15133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270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2700" lvl="2" marL="914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" lvl="3" marL="13716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" lvl="4" marL="18288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2700" lvl="5" marL="22860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2700" lvl="6" marL="27432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2700" lvl="7" marL="32004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2700" lvl="8" marL="36576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3429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65100" lvl="1" marL="736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270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39700" lvl="3" marL="16002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39700" lvl="4" marL="20574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39700" lvl="5" marL="25146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39700" lvl="6" marL="29718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39700" lvl="7" marL="34290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39700" lvl="8" marL="38862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3" type="body"/>
          </p:nvPr>
        </p:nvSpPr>
        <p:spPr>
          <a:xfrm>
            <a:off x="4645026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270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2700" lvl="2" marL="914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" lvl="3" marL="13716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" lvl="4" marL="18288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2700" lvl="5" marL="22860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2700" lvl="6" marL="27432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2700" lvl="7" marL="32004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2700" lvl="8" marL="365760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3429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65100" lvl="1" marL="736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270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39700" lvl="3" marL="16002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39700" lvl="4" marL="20574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39700" lvl="5" marL="25146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39700" lvl="6" marL="29718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39700" lvl="7" marL="34290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39700" lvl="8" marL="3886200" marR="0" rtl="0" algn="l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65100" lvl="0" marL="3429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39700" lvl="1" marL="7366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143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270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270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270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270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4648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65100" lvl="0" marL="3429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39700" lvl="1" marL="7366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143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270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270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270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270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7201" y="204786"/>
            <a:ext cx="3008399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575049" y="204789"/>
            <a:ext cx="5111699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39700" lvl="0" marL="3429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14300" lvl="1" marL="7366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8900" lvl="2" marL="11430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457201" y="1076326"/>
            <a:ext cx="3008399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2700" lvl="1" marL="4572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270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" lvl="3" marL="13716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" lvl="4" marL="18288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2700" lvl="5" marL="22860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2700" lvl="6" marL="27432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2700" lvl="7" marL="3200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2700" lvl="8" marL="36576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1792287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13" name="Shape 113"/>
          <p:cNvSpPr/>
          <p:nvPr>
            <p:ph idx="2" type="pic"/>
          </p:nvPr>
        </p:nvSpPr>
        <p:spPr>
          <a:xfrm>
            <a:off x="1792287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600"/>
              </a:spcBef>
              <a:buClr>
                <a:schemeClr val="dk1"/>
              </a:buClr>
              <a:buSzPct val="34375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2700" lvl="1" marL="457200" marR="0" rtl="0" algn="l">
              <a:spcBef>
                <a:spcPts val="600"/>
              </a:spcBef>
              <a:buClr>
                <a:schemeClr val="dk1"/>
              </a:buClr>
              <a:buSzPct val="39285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2700" lvl="2" marL="914400" marR="0" rtl="0" algn="l">
              <a:spcBef>
                <a:spcPts val="500"/>
              </a:spcBef>
              <a:buClr>
                <a:schemeClr val="dk1"/>
              </a:buClr>
              <a:buSzPct val="45833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" lvl="3" marL="1371600" marR="0" rtl="0" algn="l">
              <a:spcBef>
                <a:spcPts val="400"/>
              </a:spcBef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" lvl="4" marL="1828800" marR="0" rtl="0" algn="l">
              <a:spcBef>
                <a:spcPts val="400"/>
              </a:spcBef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2700" lvl="5" marL="2286000" marR="0" rtl="0" algn="l">
              <a:spcBef>
                <a:spcPts val="400"/>
              </a:spcBef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2700" lvl="6" marL="2743200" marR="0" rtl="0" algn="l">
              <a:spcBef>
                <a:spcPts val="400"/>
              </a:spcBef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2700" lvl="7" marL="3200400" marR="0" rtl="0" algn="l">
              <a:spcBef>
                <a:spcPts val="400"/>
              </a:spcBef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2700" lvl="8" marL="3657600" marR="0" rtl="0" algn="l">
              <a:spcBef>
                <a:spcPts val="400"/>
              </a:spcBef>
              <a:buClr>
                <a:schemeClr val="dk1"/>
              </a:buClr>
              <a:buSzPct val="55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792287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3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2700" lvl="1" marL="4572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270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" lvl="3" marL="13716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" lvl="4" marL="18288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2700" lvl="5" marL="22860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2700" lvl="6" marL="27432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2700" lvl="7" marL="3200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2700" lvl="8" marL="36576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39700" lvl="0" marL="3429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14300" lvl="1" marL="7366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8900" lvl="2" marL="11430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 rot="5400000">
            <a:off x="6012600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 rot="5400000">
            <a:off x="1821600" y="-1209618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39700" lvl="0" marL="3429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14300" lvl="1" marL="7366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8900" lvl="2" marL="11430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39700" lvl="0" marL="3429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14300" lvl="1" marL="7366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8900" lvl="2" marL="1143000" marR="0" rtl="0" algn="l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143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143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143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143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143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143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91666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SzPct val="91666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3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4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5.png"/><Relationship Id="rId4" Type="http://schemas.openxmlformats.org/officeDocument/2006/relationships/image" Target="../media/image0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500908" y="7235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Build vs Buy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b="1" lang="en" sz="2600">
                <a:solidFill>
                  <a:srgbClr val="B12925"/>
                </a:solidFill>
                <a:latin typeface="Questrial"/>
                <a:ea typeface="Questrial"/>
                <a:cs typeface="Questrial"/>
                <a:sym typeface="Questrial"/>
              </a:rPr>
              <a:t>How To Deploy The Right Video Platform 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b="1" lang="en" sz="2600">
                <a:solidFill>
                  <a:srgbClr val="B12925"/>
                </a:solidFill>
                <a:latin typeface="Questrial"/>
                <a:ea typeface="Questrial"/>
                <a:cs typeface="Questrial"/>
                <a:sym typeface="Questrial"/>
              </a:rPr>
              <a:t>For Your Needs</a:t>
            </a:r>
          </a:p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Jeff Tapper, Glenn Goldstein,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Dan Balis and Mark Cohen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Formats:</a:t>
            </a:r>
          </a:p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Time Protocols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457200" y="1151334"/>
            <a:ext cx="4040100" cy="4797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Benefits</a:t>
            </a:r>
          </a:p>
        </p:txBody>
      </p:sp>
      <p:sp>
        <p:nvSpPr>
          <p:cNvPr id="193" name="Shape 19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>
              <a:lnSpc>
                <a:spcPct val="115000"/>
              </a:lnSpc>
              <a:spcBef>
                <a:spcPts val="800"/>
              </a:spcBef>
              <a:spcAft>
                <a:spcPts val="600"/>
              </a:spcAft>
              <a:buSzPct val="100000"/>
              <a:buFont typeface="Arial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Very Low Latency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>
            <p:ph idx="3" type="body"/>
          </p:nvPr>
        </p:nvSpPr>
        <p:spPr>
          <a:xfrm>
            <a:off x="4645026" y="1151334"/>
            <a:ext cx="4041900" cy="4797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Liabilities</a:t>
            </a:r>
          </a:p>
        </p:txBody>
      </p:sp>
      <p:sp>
        <p:nvSpPr>
          <p:cNvPr id="195" name="Shape 195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>
              <a:lnSpc>
                <a:spcPct val="115000"/>
              </a:lnSpc>
              <a:spcBef>
                <a:spcPts val="800"/>
              </a:spcBef>
              <a:spcAft>
                <a:spcPts val="600"/>
              </a:spcAft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Requires Additional Server Infrastructure</a:t>
            </a:r>
          </a:p>
          <a:p>
            <a:pPr indent="-228600" lvl="0" marL="457200">
              <a:spcBef>
                <a:spcPts val="0"/>
              </a:spcBef>
              <a:buFont typeface="Arial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Doesn’t scale well to ultra high volume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Formats: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 Protocols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457200" y="1151334"/>
            <a:ext cx="4040100" cy="4797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Benefits</a:t>
            </a:r>
          </a:p>
        </p:txBody>
      </p:sp>
      <p:sp>
        <p:nvSpPr>
          <p:cNvPr id="202" name="Shape 202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800"/>
              </a:spcBef>
              <a:spcAft>
                <a:spcPts val="600"/>
              </a:spcAft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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Very network efficient</a:t>
            </a:r>
          </a:p>
          <a:p>
            <a:pPr indent="-2286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Easily cacheable</a:t>
            </a:r>
          </a:p>
          <a:p>
            <a:pPr indent="-2286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Utilizes internet standard transport (HTTP)</a:t>
            </a:r>
          </a:p>
          <a:p>
            <a:pPr indent="-2286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Works with any web server</a:t>
            </a:r>
          </a:p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03" name="Shape 203"/>
          <p:cNvSpPr txBox="1"/>
          <p:nvPr>
            <p:ph idx="3" type="body"/>
          </p:nvPr>
        </p:nvSpPr>
        <p:spPr>
          <a:xfrm>
            <a:off x="4645026" y="1151334"/>
            <a:ext cx="4041900" cy="4797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Liabilities</a:t>
            </a:r>
          </a:p>
        </p:txBody>
      </p:sp>
      <p:sp>
        <p:nvSpPr>
          <p:cNvPr id="204" name="Shape 204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800"/>
              </a:spcBef>
              <a:spcAft>
                <a:spcPts val="600"/>
              </a:spcAft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Requires packaging before delivery</a:t>
            </a:r>
          </a:p>
          <a:p>
            <a:pPr indent="-228600" lvl="0" marL="457200" rtl="0">
              <a:lnSpc>
                <a:spcPct val="115000"/>
              </a:lnSpc>
              <a:spcBef>
                <a:spcPts val="800"/>
              </a:spcBef>
              <a:spcAft>
                <a:spcPts val="600"/>
              </a:spcAft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Higher latency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41437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Understanding Formats : 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Smooth Streaming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493987" y="1221175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Created and maintained by Microsoft</a:t>
            </a:r>
          </a:p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Works well with SilverLight, Xbox, Windows 8, and more</a:t>
            </a:r>
          </a:p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DRM possible via PlayReady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441437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Understanding Formats 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HDS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493987" y="1221175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3000"/>
              <a:t>HTTP Dynamic Streaming</a:t>
            </a:r>
          </a:p>
          <a:p>
            <a:pPr indent="-4191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Created and maintained by Adobe</a:t>
            </a:r>
          </a:p>
          <a:p>
            <a:pPr indent="-4191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Works well with Flash</a:t>
            </a:r>
          </a:p>
          <a:p>
            <a:pPr indent="-4191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DRM possible via Primetime DRM (formerly known as Adobe Access)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41437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Understanding Formats 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HLS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493987" y="1221175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HTTP Live Streaming</a:t>
            </a:r>
          </a:p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Created and maintained by Apple</a:t>
            </a:r>
          </a:p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Works well with many devices (iOS, Safari, Roku, etc)</a:t>
            </a:r>
          </a:p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DRM possible (varies based on platform)</a:t>
            </a:r>
          </a:p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Clr>
                <a:srgbClr val="FFFFFF"/>
              </a:buClr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41437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Understanding Formats 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MPEG-DASH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493987" y="1221175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Dynamic Adaptive Streaming over HTTP</a:t>
            </a:r>
          </a:p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Open Standard maintained by MPEG</a:t>
            </a:r>
          </a:p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Works well with many devices (Connected TVs, HTML 5 Browsers (MSE), Android, etc.</a:t>
            </a:r>
          </a:p>
          <a:p>
            <a:pPr indent="-4191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DRM Agnostic</a:t>
            </a:r>
          </a:p>
          <a:p>
            <a:pPr indent="-4191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</a:pPr>
            <a:r>
              <a:rPr lang="en" sz="3000">
                <a:solidFill>
                  <a:srgbClr val="FFFFFF"/>
                </a:solidFill>
              </a:rPr>
              <a:t></a:t>
            </a:r>
            <a:r>
              <a:rPr lang="en" sz="3000"/>
              <a:t>Extremely flexible format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Understanding the Needs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53400" y="1143525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Engineering Culture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Building your own pieces requires significant engineering talent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You will be responsible for building and maintaining it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Understanding the Needs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Existing Options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 sure to fully evaluate OTS solutions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Balance cost vs time to integrate / customize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Understanding the Needs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Specific Requirements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Ads / Ad Behaviors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Analytics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Business Rules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Authentication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etc.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Understanding the Needs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Customization vs Time to Customize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It comes down to this: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Cost to Build + Cost to Maintain :: Cost to Buy + Cost to Customize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Don’t forget Time to Market costs, Costs to Operationalize, etc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Agenda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we are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Who are you?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Evaluating needs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Our Architectural Principles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Exploring the stack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Key Architectural Principles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Key Architectural Principles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203200">
              <a:spcBef>
                <a:spcPts val="0"/>
              </a:spcBef>
              <a:buNone/>
            </a:pPr>
            <a:r>
              <a:rPr lang="en"/>
              <a:t>Integration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Loose Coupling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Separation of Concerns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Backwards Compatibility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Use Third Party Libraries Only as Necessary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Key Architectural Principles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Modularity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DRY (Don’t Repeat Yourself)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High Availability (Our Business is 24x7)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Separation of Concerns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Video Player GUI/Player Engine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Ads &amp; Reporting/Player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D2C/TVE/Player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Key Architectural Principles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Customization for each app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Needs to work with stock UI or a completely custom one.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Customization doesn't stop at UI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Key Architectural Principles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Extensibility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Minimize touchpoints for customization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Data Model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360 Video</a:t>
            </a:r>
          </a:p>
          <a:p>
            <a:pPr indent="0" lvl="0" marL="203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Approach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0" l="0" r="626" t="0"/>
          <a:stretch/>
        </p:blipFill>
        <p:spPr>
          <a:xfrm>
            <a:off x="-698" y="1206734"/>
            <a:ext cx="9270300" cy="34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idx="1" type="body"/>
          </p:nvPr>
        </p:nvSpPr>
        <p:spPr>
          <a:xfrm>
            <a:off x="243409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243409" y="800104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VIDEO PLATFORM GOALS</a:t>
            </a:r>
          </a:p>
        </p:txBody>
      </p:sp>
      <p:sp>
        <p:nvSpPr>
          <p:cNvPr id="296" name="Shape 296"/>
          <p:cNvSpPr/>
          <p:nvPr/>
        </p:nvSpPr>
        <p:spPr>
          <a:xfrm>
            <a:off x="243390" y="1703850"/>
            <a:ext cx="56721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-635000" lvl="0" marL="635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AutoNum type="arabicPeriod"/>
            </a:pPr>
            <a:r>
              <a:rPr b="0" i="0" lang="en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</a:p>
          <a:p>
            <a:pPr indent="-635000" lvl="0" marL="635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AutoNum type="arabicPeriod"/>
            </a:pPr>
            <a:r>
              <a:rPr b="0" i="0" lang="en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</a:p>
          <a:p>
            <a:pPr indent="-635000" lvl="0" marL="635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AutoNum type="arabicPeriod"/>
            </a:pPr>
            <a:r>
              <a:rPr b="0" i="0" lang="en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STABILITY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285750" y="736699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DID WE DO?</a:t>
            </a:r>
          </a:p>
        </p:txBody>
      </p:sp>
      <p:sp>
        <p:nvSpPr>
          <p:cNvPr id="303" name="Shape 303"/>
          <p:cNvSpPr txBox="1"/>
          <p:nvPr>
            <p:ph idx="2" type="body"/>
          </p:nvPr>
        </p:nvSpPr>
        <p:spPr>
          <a:xfrm>
            <a:off x="388938" y="1166457"/>
            <a:ext cx="836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4347"/>
              <a:buFont typeface="Arial"/>
              <a:buChar char="▸"/>
            </a:pPr>
            <a:r>
              <a:rPr b="0" i="0" lang="en" sz="23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Build. (Mostly.)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414" y="1675200"/>
            <a:ext cx="3536100" cy="19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4420317" y="1596216"/>
            <a:ext cx="41772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3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r>
              <a:rPr b="0" i="0" lang="en" sz="19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9210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38787"/>
              </a:buClr>
              <a:buSzPct val="105263"/>
              <a:buFont typeface="Arial"/>
              <a:buChar char="▸"/>
            </a:pPr>
            <a:r>
              <a:rPr b="0" i="0" lang="en" sz="19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Video is our core concern</a:t>
            </a:r>
          </a:p>
          <a:p>
            <a:pPr indent="-29210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38787"/>
              </a:buClr>
              <a:buSzPct val="105263"/>
              <a:buFont typeface="Arial"/>
              <a:buChar char="▸"/>
            </a:pPr>
            <a:r>
              <a:rPr b="0" i="0" lang="en" sz="19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Make our apps the best place to watch Viacom content</a:t>
            </a:r>
          </a:p>
          <a:p>
            <a:pPr indent="-29210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38787"/>
              </a:buClr>
              <a:buSzPct val="105263"/>
              <a:buFont typeface="Arial"/>
              <a:buChar char="▸"/>
            </a:pPr>
            <a:r>
              <a:rPr b="0" i="0" lang="en" sz="19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Give our fans best-in-class video experiences</a:t>
            </a:r>
          </a:p>
          <a:p>
            <a:pPr indent="-29210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38787"/>
              </a:buClr>
              <a:buSzPct val="105263"/>
              <a:buFont typeface="Arial"/>
              <a:buChar char="▸"/>
            </a:pPr>
            <a:r>
              <a:rPr b="0" i="0" lang="en" sz="19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Attain performance at scale across brands and borders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Looking at the Stack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Looking at the Stack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Encoding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Packaging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Playback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Analytics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Advertising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Who Are We?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Viacom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Jeff Tapper - SVP Engineering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Glenn Goldstein - Chief Technology Convergence Officer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Dan Balis - Senior Director Video Products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Mark Cohen - VP Engineering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Stack - Encoding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 - Packaging</a:t>
            </a: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it?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Post encoding / pre delivery step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Segmentation of renditions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HLS, DASH, Smooth Streaming, HDS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Server Side Ad Insertion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DRM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Packaging</a:t>
            </a:r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Dynamic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Static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Off The Shelf Options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Dynamic Packaging by CDN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Akamai, Level 3, etc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Media Server Solutions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Azure Cloud, Wowza, Adobe Primetime, etc.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Encoding vendors often package as well</a:t>
            </a:r>
          </a:p>
        </p:txBody>
      </p:sp>
      <p:sp>
        <p:nvSpPr>
          <p:cNvPr id="341" name="Shape 3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 - Packaging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 - Packaging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might you build your own?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CDN Flexibility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Greater Control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 - Packaging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57200" y="1063375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would you build your own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 source packagers available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MP4Box (GPAC)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NGINX packager (Kaltura)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Media File Segmenter (Apple)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Edash (Google)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ffmpeg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etc.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 - Player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are today's options</a:t>
            </a:r>
          </a:p>
          <a:p>
            <a:pPr indent="-2286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Font typeface="Arial"/>
            </a:pPr>
            <a:r>
              <a:rPr lang="en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Silverlight</a:t>
            </a:r>
          </a:p>
          <a:p>
            <a:pPr indent="-2286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Font typeface="Arial"/>
            </a:pPr>
            <a:r>
              <a:rPr lang="en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Flash</a:t>
            </a:r>
          </a:p>
          <a:p>
            <a:pPr indent="-2286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Font typeface="Arial"/>
            </a:pPr>
            <a:r>
              <a:rPr lang="en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HTML5 (MSE / EME)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 - Player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Silverlight:</a:t>
            </a:r>
          </a:p>
          <a:p>
            <a:pPr indent="-2286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Font typeface="Arial"/>
            </a:pPr>
            <a:r>
              <a:rPr lang="en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</a:t>
            </a:r>
            <a:r>
              <a:rPr lang="en" sz="2400"/>
              <a:t>Once a dominant player</a:t>
            </a:r>
          </a:p>
          <a:p>
            <a:pPr indent="-3810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2400">
                <a:solidFill>
                  <a:srgbClr val="FFFFFF"/>
                </a:solidFill>
              </a:rPr>
              <a:t></a:t>
            </a:r>
            <a:r>
              <a:rPr lang="en" sz="2400"/>
              <a:t>Native Support for Smooth Streaming / Playready</a:t>
            </a:r>
          </a:p>
          <a:p>
            <a:pPr indent="-3810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2400">
                <a:solidFill>
                  <a:srgbClr val="FFFFFF"/>
                </a:solidFill>
              </a:rPr>
              <a:t></a:t>
            </a:r>
            <a:r>
              <a:rPr lang="en" sz="2400"/>
              <a:t>Relies on NSAPI</a:t>
            </a:r>
          </a:p>
          <a:p>
            <a:pPr indent="-3810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2400">
                <a:solidFill>
                  <a:srgbClr val="FFFFFF"/>
                </a:solidFill>
              </a:rPr>
              <a:t></a:t>
            </a:r>
            <a:r>
              <a:rPr lang="en" sz="2400"/>
              <a:t>Faltering Market share today</a:t>
            </a:r>
          </a:p>
          <a:p>
            <a:pPr indent="0" lvl="0" marL="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 - Player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Flash:</a:t>
            </a:r>
          </a:p>
          <a:p>
            <a:pPr indent="-2286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Font typeface="Arial"/>
            </a:pPr>
            <a:r>
              <a:rPr lang="en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</a:t>
            </a:r>
            <a:r>
              <a:rPr lang="en" sz="2400"/>
              <a:t>Currently the dominant player for desktop delivery</a:t>
            </a:r>
          </a:p>
          <a:p>
            <a:pPr indent="-3810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2400">
                <a:solidFill>
                  <a:srgbClr val="FFFFFF"/>
                </a:solidFill>
              </a:rPr>
              <a:t></a:t>
            </a:r>
            <a:r>
              <a:rPr lang="en" sz="2400"/>
              <a:t>Native Support for RTMP, HDS</a:t>
            </a:r>
          </a:p>
          <a:p>
            <a:pPr indent="-3810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2400">
                <a:solidFill>
                  <a:srgbClr val="FFFFFF"/>
                </a:solidFill>
              </a:rPr>
              <a:t></a:t>
            </a:r>
            <a:r>
              <a:rPr lang="en" sz="2400"/>
              <a:t>Relies on PAPI</a:t>
            </a:r>
          </a:p>
          <a:p>
            <a:pPr indent="-3810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2400"/>
              <a:t>Remains Strong, but world seems to be moving to plugin-less delivery</a:t>
            </a:r>
          </a:p>
          <a:p>
            <a:pPr indent="0" lvl="0" marL="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 - Player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HTML5:</a:t>
            </a:r>
          </a:p>
          <a:p>
            <a:pPr indent="-3810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Clr>
                <a:srgbClr val="000000"/>
              </a:buClr>
              <a:buSzPct val="104347"/>
              <a:buFont typeface="Questrial"/>
            </a:pPr>
            <a:r>
              <a:rPr lang="en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dominant player of the future</a:t>
            </a:r>
          </a:p>
          <a:p>
            <a:pPr indent="-3810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Clr>
                <a:srgbClr val="000000"/>
              </a:buClr>
              <a:buSzPct val="104347"/>
              <a:buFont typeface="Questrial"/>
            </a:pPr>
            <a:r>
              <a:rPr lang="en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plugins necessary</a:t>
            </a:r>
          </a:p>
          <a:p>
            <a:pPr indent="-3810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Clr>
                <a:srgbClr val="000000"/>
              </a:buClr>
              <a:buSzPct val="104347"/>
              <a:buFont typeface="Questrial"/>
            </a:pPr>
            <a:r>
              <a:rPr lang="en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Native Support for Progressive Download</a:t>
            </a:r>
          </a:p>
          <a:p>
            <a:pPr indent="-381000" lvl="0" marL="457200" rt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Clr>
                <a:srgbClr val="000000"/>
              </a:buClr>
              <a:buSzPct val="104347"/>
              <a:buFont typeface="Questrial"/>
            </a:pPr>
            <a:r>
              <a:rPr lang="en" sz="2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MSE / EME supports streaming to supported browsers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are You?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Browsers Today</a:t>
            </a:r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425" y="1200150"/>
            <a:ext cx="7005150" cy="347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/>
              <a:t>Understanding Media Source Extensions</a:t>
            </a:r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810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2400">
                <a:solidFill>
                  <a:srgbClr val="FFFFFF"/>
                </a:solidFill>
              </a:rPr>
              <a:t></a:t>
            </a:r>
            <a:r>
              <a:rPr lang="en" sz="2400"/>
              <a:t>MSE allow for pieces (segments) of media to be handed to the HTML5 video tag’s buffer directly. </a:t>
            </a:r>
          </a:p>
          <a:p>
            <a:pPr indent="-3810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2400">
                <a:solidFill>
                  <a:srgbClr val="FFFFFF"/>
                </a:solidFill>
              </a:rPr>
              <a:t></a:t>
            </a:r>
            <a:r>
              <a:rPr lang="en" sz="2400"/>
              <a:t>This enables HTTP Streaming  in HTML</a:t>
            </a:r>
          </a:p>
          <a:p>
            <a:pPr indent="-3810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2400">
                <a:solidFill>
                  <a:srgbClr val="FFFFFF"/>
                </a:solidFill>
              </a:rPr>
              <a:t></a:t>
            </a:r>
            <a:r>
              <a:rPr lang="en" sz="2400"/>
              <a:t>Not universally supported, yet.</a:t>
            </a:r>
          </a:p>
          <a:p>
            <a:pPr indent="-381000" lvl="0" marL="45720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SzPct val="100000"/>
              <a:buFont typeface="Questrial"/>
            </a:pPr>
            <a:r>
              <a:rPr lang="en" sz="2400">
                <a:solidFill>
                  <a:srgbClr val="FFFFFF"/>
                </a:solidFill>
              </a:rPr>
              <a:t></a:t>
            </a:r>
            <a:r>
              <a:rPr lang="en" sz="2400"/>
              <a:t>Currently (as of May 2016) a Candidate Recommendation to the HTML Working Group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 - Player</a:t>
            </a:r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Off The Shelf Options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Adobe Primetime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Bitdash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Castlabs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Dash.js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Flow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JW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Video.js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And many more…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Stack - Player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1063375"/>
            <a:ext cx="6094294" cy="35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" type="body"/>
          </p:nvPr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407" name="Shape 407"/>
          <p:cNvSpPr txBox="1"/>
          <p:nvPr>
            <p:ph type="title"/>
          </p:nvPr>
        </p:nvSpPr>
        <p:spPr>
          <a:xfrm>
            <a:off x="285750" y="810369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EXAMPLE 1: WEB PLAYER</a:t>
            </a:r>
          </a:p>
        </p:txBody>
      </p:sp>
      <p:sp>
        <p:nvSpPr>
          <p:cNvPr id="408" name="Shape 408"/>
          <p:cNvSpPr txBox="1"/>
          <p:nvPr>
            <p:ph idx="2" type="body"/>
          </p:nvPr>
        </p:nvSpPr>
        <p:spPr>
          <a:xfrm>
            <a:off x="285750" y="1446609"/>
            <a:ext cx="33138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“HLS everywhere”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One codebase for desktop and mobile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</a:p>
          <a:p>
            <a:pPr indent="-285750" lvl="1" marL="5715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With ads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Easy to integrate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Simple to customize</a:t>
            </a:r>
          </a:p>
        </p:txBody>
      </p:sp>
      <p:pic>
        <p:nvPicPr>
          <p:cNvPr id="409" name="Shape 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2364" y="1471909"/>
            <a:ext cx="5062499" cy="21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415" name="Shape 415"/>
          <p:cNvSpPr txBox="1"/>
          <p:nvPr>
            <p:ph type="title"/>
          </p:nvPr>
        </p:nvSpPr>
        <p:spPr>
          <a:xfrm>
            <a:off x="285750" y="810369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WEB: SOME WINS</a:t>
            </a:r>
          </a:p>
        </p:txBody>
      </p:sp>
      <p:sp>
        <p:nvSpPr>
          <p:cNvPr id="416" name="Shape 416"/>
          <p:cNvSpPr txBox="1"/>
          <p:nvPr>
            <p:ph idx="2" type="body"/>
          </p:nvPr>
        </p:nvSpPr>
        <p:spPr>
          <a:xfrm>
            <a:off x="285750" y="1446608"/>
            <a:ext cx="33138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Uses FlasHLS “shim”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&lt;200K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~1s video start time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Decoupled UI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No iFrames on O&amp;O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WebVTT and 608</a:t>
            </a:r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384" y="1230354"/>
            <a:ext cx="4333799" cy="26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285750" y="810369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SOME CHALLENGES</a:t>
            </a:r>
          </a:p>
        </p:txBody>
      </p:sp>
      <p:sp>
        <p:nvSpPr>
          <p:cNvPr id="424" name="Shape 424"/>
          <p:cNvSpPr txBox="1"/>
          <p:nvPr>
            <p:ph idx="2" type="body"/>
          </p:nvPr>
        </p:nvSpPr>
        <p:spPr>
          <a:xfrm>
            <a:off x="312802" y="1392991"/>
            <a:ext cx="32877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Mobile web 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Ad playback architecture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Upgrade path for MSE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New Product -&gt; Tech Debt</a:t>
            </a:r>
          </a:p>
        </p:txBody>
      </p:sp>
      <p:pic>
        <p:nvPicPr>
          <p:cNvPr id="425" name="Shape 425"/>
          <p:cNvPicPr preferRelativeResize="0"/>
          <p:nvPr/>
        </p:nvPicPr>
        <p:blipFill rotWithShape="1">
          <a:blip r:embed="rId3">
            <a:alphaModFix/>
          </a:blip>
          <a:srcRect b="0" l="0" r="0" t="4168"/>
          <a:stretch/>
        </p:blipFill>
        <p:spPr>
          <a:xfrm>
            <a:off x="7158200" y="1471909"/>
            <a:ext cx="1675500" cy="2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059" y="1474941"/>
            <a:ext cx="3108600" cy="26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432" name="Shape 432"/>
          <p:cNvSpPr txBox="1"/>
          <p:nvPr>
            <p:ph type="title"/>
          </p:nvPr>
        </p:nvSpPr>
        <p:spPr>
          <a:xfrm>
            <a:off x="285750" y="810369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PLAYER INTEGRATION: AS EASY AS…</a:t>
            </a:r>
          </a:p>
        </p:txBody>
      </p:sp>
      <p:sp>
        <p:nvSpPr>
          <p:cNvPr id="433" name="Shape 433"/>
          <p:cNvSpPr txBox="1"/>
          <p:nvPr>
            <p:ph idx="2" type="body"/>
          </p:nvPr>
        </p:nvSpPr>
        <p:spPr>
          <a:xfrm>
            <a:off x="918510" y="1389823"/>
            <a:ext cx="2205900" cy="773399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 Add to HEAD</a:t>
            </a:r>
          </a:p>
        </p:txBody>
      </p:sp>
      <p:grpSp>
        <p:nvGrpSpPr>
          <p:cNvPr id="434" name="Shape 434"/>
          <p:cNvGrpSpPr/>
          <p:nvPr/>
        </p:nvGrpSpPr>
        <p:grpSpPr>
          <a:xfrm>
            <a:off x="341873" y="1346094"/>
            <a:ext cx="8572180" cy="3396755"/>
            <a:chOff x="0" y="0"/>
            <a:chExt cx="12191978" cy="6441789"/>
          </a:xfrm>
        </p:grpSpPr>
        <p:grpSp>
          <p:nvGrpSpPr>
            <p:cNvPr id="435" name="Shape 435"/>
            <p:cNvGrpSpPr/>
            <p:nvPr/>
          </p:nvGrpSpPr>
          <p:grpSpPr>
            <a:xfrm>
              <a:off x="0" y="0"/>
              <a:ext cx="12191978" cy="3473653"/>
              <a:chOff x="0" y="0"/>
              <a:chExt cx="12191978" cy="3473653"/>
            </a:xfrm>
          </p:grpSpPr>
          <p:sp>
            <p:nvSpPr>
              <p:cNvPr id="436" name="Shape 436"/>
              <p:cNvSpPr/>
              <p:nvPr/>
            </p:nvSpPr>
            <p:spPr>
              <a:xfrm>
                <a:off x="4163069" y="0"/>
                <a:ext cx="8027700" cy="1539900"/>
              </a:xfrm>
              <a:prstGeom prst="rect">
                <a:avLst/>
              </a:prstGeom>
              <a:solidFill>
                <a:srgbClr val="838787"/>
              </a:solidFill>
              <a:ln>
                <a:noFill/>
              </a:ln>
            </p:spPr>
            <p:txBody>
              <a:bodyPr anchorCtr="0" anchor="ctr" bIns="32750" lIns="32750" rIns="32750" tIns="32750">
                <a:noAutofit/>
              </a:bodyPr>
              <a:lstStyle/>
              <a:p>
                <a:pPr indent="152400" lvl="1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Courier New"/>
                  <a:buNone/>
                </a:pPr>
                <a:r>
                  <a:rPr b="1" i="0" lang="en" sz="1400" u="none" cap="none" strike="noStrik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&lt;script src="http://media.mtvnservices.com/pjs/{uri}"&gt;&lt;/script&gt;</a:t>
                </a:r>
              </a:p>
            </p:txBody>
          </p:sp>
          <p:sp>
            <p:nvSpPr>
              <p:cNvPr id="437" name="Shape 437"/>
              <p:cNvSpPr/>
              <p:nvPr/>
            </p:nvSpPr>
            <p:spPr>
              <a:xfrm>
                <a:off x="4161878" y="1933753"/>
                <a:ext cx="8030100" cy="1539900"/>
              </a:xfrm>
              <a:prstGeom prst="rect">
                <a:avLst/>
              </a:prstGeom>
              <a:solidFill>
                <a:srgbClr val="838787"/>
              </a:solidFill>
              <a:ln>
                <a:noFill/>
              </a:ln>
            </p:spPr>
            <p:txBody>
              <a:bodyPr anchorCtr="0" anchor="ctr" bIns="32750" lIns="32750" rIns="32750" tIns="32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Courier New"/>
                  <a:buNone/>
                </a:pPr>
                <a:r>
                  <a:rPr b="1" i="0" lang="en" sz="1400" u="none" cap="none" strike="noStrik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&lt;div class="MTVNPlayer" data-contenturi="{uri}" data-auto-create&gt;&lt;/div&gt;</a:t>
                </a: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0" y="0"/>
                <a:ext cx="984000" cy="153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2750" lIns="32750" rIns="32750" tIns="32750">
                <a:no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Arial"/>
                  <a:buNone/>
                </a:pPr>
                <a:r>
                  <a:rPr b="0" i="0" lang="en" sz="72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  <p:sp>
            <p:nvSpPr>
              <p:cNvPr id="439" name="Shape 439"/>
              <p:cNvSpPr/>
              <p:nvPr/>
            </p:nvSpPr>
            <p:spPr>
              <a:xfrm>
                <a:off x="21031" y="1933753"/>
                <a:ext cx="984000" cy="153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2750" lIns="32750" rIns="32750" tIns="32750">
                <a:no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25000"/>
                  <a:buFont typeface="Arial"/>
                  <a:buNone/>
                </a:pPr>
                <a:r>
                  <a:rPr b="0" i="0" lang="en" sz="72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</a:p>
            </p:txBody>
          </p:sp>
          <p:sp>
            <p:nvSpPr>
              <p:cNvPr id="440" name="Shape 440"/>
              <p:cNvSpPr/>
              <p:nvPr/>
            </p:nvSpPr>
            <p:spPr>
              <a:xfrm>
                <a:off x="857194" y="1933753"/>
                <a:ext cx="3294600" cy="153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2750" lIns="32750" rIns="32750" tIns="32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8787"/>
                  </a:buClr>
                  <a:buSzPct val="25000"/>
                  <a:buFont typeface="Arial"/>
                  <a:buNone/>
                </a:pPr>
                <a:r>
                  <a:rPr b="0" i="0" lang="en" sz="2200" u="none" cap="none" strike="noStrike">
                    <a:solidFill>
                      <a:srgbClr val="838787"/>
                    </a:solidFill>
                    <a:latin typeface="Arial"/>
                    <a:ea typeface="Arial"/>
                    <a:cs typeface="Arial"/>
                    <a:sym typeface="Arial"/>
                  </a:rPr>
                  <a:t>Add to BODY</a:t>
                </a:r>
              </a:p>
            </p:txBody>
          </p:sp>
        </p:grpSp>
        <p:sp>
          <p:nvSpPr>
            <p:cNvPr id="441" name="Shape 441"/>
            <p:cNvSpPr/>
            <p:nvPr/>
          </p:nvSpPr>
          <p:spPr>
            <a:xfrm>
              <a:off x="0" y="3765789"/>
              <a:ext cx="936900" cy="14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750" lIns="32750" rIns="32750" tIns="3275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Arial"/>
                <a:buNone/>
              </a:pPr>
              <a:r>
                <a:rPr b="0" i="0" lang="en" sz="6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  <p:pic>
          <p:nvPicPr>
            <p:cNvPr id="442" name="Shape 4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6058" y="3765789"/>
              <a:ext cx="2265600" cy="267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448" name="Shape 448"/>
          <p:cNvSpPr txBox="1"/>
          <p:nvPr>
            <p:ph type="title"/>
          </p:nvPr>
        </p:nvSpPr>
        <p:spPr>
          <a:xfrm>
            <a:off x="3222814" y="773533"/>
            <a:ext cx="2698499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...IT’S SO EASY!!</a:t>
            </a: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5877" y="1317987"/>
            <a:ext cx="3612300" cy="34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Stack - Analytics</a:t>
            </a:r>
          </a:p>
        </p:txBody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Two main varieties of analytics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QoE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Measuring Engagement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b="0" i="0" lang="en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Viacom’s  Multiplatform Footprint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Hundreds of millions of users in more than 100 countries…</a:t>
            </a:r>
          </a:p>
          <a:p>
            <a:pPr indent="-285750" lvl="1" marL="736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North and South America, Europe, Asia, Africa</a:t>
            </a:r>
          </a:p>
          <a:p>
            <a:pPr indent="-3365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Dozens of major brands and shows…</a:t>
            </a:r>
          </a:p>
          <a:p>
            <a:pPr indent="-285750" lvl="1" marL="736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MTV, VH1, Comedy Central, The Daily Show, @Midnight, BET, Nick, SpongeBob, Dora, Noggin, Rate My Professor, Chronicles of Shannara, Game Shakers</a:t>
            </a:r>
          </a:p>
          <a:p>
            <a:pPr indent="-3365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Web, Mobile, Connected TVs</a:t>
            </a:r>
          </a:p>
          <a:p>
            <a:pPr indent="-285750" lvl="1" marL="736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Roku, AppleTV, Xbox, iOS, Android, Apple Watch</a:t>
            </a:r>
          </a:p>
          <a:p>
            <a:pPr indent="-33655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Video, Websites, Apps, Games, Books, Audio</a:t>
            </a:r>
          </a:p>
          <a:p>
            <a:pPr indent="0" lvl="0" marL="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461" name="Shape 461"/>
          <p:cNvSpPr txBox="1"/>
          <p:nvPr>
            <p:ph type="title"/>
          </p:nvPr>
        </p:nvSpPr>
        <p:spPr>
          <a:xfrm>
            <a:off x="285750" y="736699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EXAMPLE 2: CROSS PLATFORM QOE</a:t>
            </a:r>
          </a:p>
        </p:txBody>
      </p:sp>
      <p:pic>
        <p:nvPicPr>
          <p:cNvPr id="462" name="Shape 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873" y="1372939"/>
            <a:ext cx="8532300" cy="32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x="285750" y="807020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QOE DATA: YOUR MILEAGE MAY VARY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0" r="0" t="2095"/>
          <a:stretch/>
        </p:blipFill>
        <p:spPr>
          <a:xfrm>
            <a:off x="1986297" y="1289571"/>
            <a:ext cx="5171399" cy="37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475" name="Shape 475"/>
          <p:cNvSpPr txBox="1"/>
          <p:nvPr>
            <p:ph type="title"/>
          </p:nvPr>
        </p:nvSpPr>
        <p:spPr>
          <a:xfrm>
            <a:off x="285750" y="636240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TIME TO FIRST FRAME</a:t>
            </a: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849" y="1627997"/>
            <a:ext cx="8662500" cy="14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482" name="Shape 482"/>
          <p:cNvSpPr txBox="1"/>
          <p:nvPr>
            <p:ph type="title"/>
          </p:nvPr>
        </p:nvSpPr>
        <p:spPr>
          <a:xfrm>
            <a:off x="285750" y="736699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BUILT FOR OUR ECOSYSTEM</a:t>
            </a:r>
          </a:p>
        </p:txBody>
      </p:sp>
      <p:pic>
        <p:nvPicPr>
          <p:cNvPr id="483" name="Shape 483"/>
          <p:cNvPicPr preferRelativeResize="0"/>
          <p:nvPr/>
        </p:nvPicPr>
        <p:blipFill rotWithShape="1">
          <a:blip r:embed="rId3">
            <a:alphaModFix/>
          </a:blip>
          <a:srcRect b="258" l="49951" r="7877" t="258"/>
          <a:stretch/>
        </p:blipFill>
        <p:spPr>
          <a:xfrm>
            <a:off x="268687" y="1170532"/>
            <a:ext cx="6535500" cy="36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489" name="Shape 489"/>
          <p:cNvSpPr txBox="1"/>
          <p:nvPr>
            <p:ph type="title"/>
          </p:nvPr>
        </p:nvSpPr>
        <p:spPr>
          <a:xfrm>
            <a:off x="285750" y="736699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ABR ANALYTICS</a:t>
            </a: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49" y="1324569"/>
            <a:ext cx="8572500" cy="240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278986" y="1402058"/>
            <a:ext cx="50244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Automated performance testing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Cross-platform parity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Data integrity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Improved visualization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Optimize performance of analytics toolset</a:t>
            </a:r>
          </a:p>
        </p:txBody>
      </p:sp>
      <p:sp>
        <p:nvSpPr>
          <p:cNvPr id="497" name="Shape 497"/>
          <p:cNvSpPr/>
          <p:nvPr/>
        </p:nvSpPr>
        <p:spPr>
          <a:xfrm>
            <a:off x="285750" y="751258"/>
            <a:ext cx="4064400" cy="381599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NEAR-TERM GOALS</a:t>
            </a: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 b="0" l="0" r="69816" t="0"/>
          <a:stretch/>
        </p:blipFill>
        <p:spPr>
          <a:xfrm>
            <a:off x="5893593" y="1354835"/>
            <a:ext cx="2214900" cy="24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285750" y="810369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QOE AND RETENTION</a:t>
            </a:r>
          </a:p>
        </p:txBody>
      </p:sp>
      <p:sp>
        <p:nvSpPr>
          <p:cNvPr id="504" name="Shape 504"/>
          <p:cNvSpPr/>
          <p:nvPr/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SME 2016 - BUILD OR BUY</a:t>
            </a:r>
          </a:p>
        </p:txBody>
      </p:sp>
      <p:sp>
        <p:nvSpPr>
          <p:cNvPr id="505" name="Shape 505"/>
          <p:cNvSpPr/>
          <p:nvPr/>
        </p:nvSpPr>
        <p:spPr>
          <a:xfrm>
            <a:off x="1071572" y="2009358"/>
            <a:ext cx="62865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50" lIns="90050" rIns="90050" tIns="90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" sz="4700" u="none" cap="none" strike="noStrike">
                <a:latin typeface="Arial"/>
                <a:ea typeface="Arial"/>
                <a:cs typeface="Arial"/>
                <a:sym typeface="Arial"/>
              </a:rPr>
              <a:t>“AFTER A BAD VIDEO EXPERIENCE, 1 IN 5 USERS WILL NEVER RETURN TO THAT SERVICE.”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QOE INSTRUMENTATION</a:t>
            </a:r>
          </a:p>
        </p:txBody>
      </p:sp>
      <p:grpSp>
        <p:nvGrpSpPr>
          <p:cNvPr id="511" name="Shape 511"/>
          <p:cNvGrpSpPr/>
          <p:nvPr/>
        </p:nvGrpSpPr>
        <p:grpSpPr>
          <a:xfrm>
            <a:off x="492699" y="770199"/>
            <a:ext cx="8158355" cy="1888696"/>
            <a:chOff x="-7" y="-348405"/>
            <a:chExt cx="11603407" cy="3581825"/>
          </a:xfrm>
        </p:grpSpPr>
        <p:grpSp>
          <p:nvGrpSpPr>
            <p:cNvPr id="512" name="Shape 512"/>
            <p:cNvGrpSpPr/>
            <p:nvPr/>
          </p:nvGrpSpPr>
          <p:grpSpPr>
            <a:xfrm>
              <a:off x="0" y="848420"/>
              <a:ext cx="11603400" cy="2385000"/>
              <a:chOff x="0" y="12700"/>
              <a:chExt cx="11603400" cy="2385000"/>
            </a:xfrm>
          </p:grpSpPr>
          <p:sp>
            <p:nvSpPr>
              <p:cNvPr id="513" name="Shape 513"/>
              <p:cNvSpPr/>
              <p:nvPr/>
            </p:nvSpPr>
            <p:spPr>
              <a:xfrm>
                <a:off x="0" y="12700"/>
                <a:ext cx="11603400" cy="23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rIns="32750" tIns="3275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8787"/>
                  </a:buClr>
                  <a:buSzPct val="25000"/>
                  <a:buFont typeface="Lemon"/>
                  <a:buNone/>
                </a:pPr>
                <a:r>
                  <a:rPr b="0" i="0" lang="en" sz="1800" u="none" cap="none" strike="noStrike">
                    <a:solidFill>
                      <a:srgbClr val="838787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∑ </a:t>
                </a:r>
                <a:r>
                  <a:rPr b="0" i="0" lang="en" sz="1800" u="none" cap="none" strike="noStrike">
                    <a:solidFill>
                      <a:schemeClr val="accen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PLAYS</a:t>
                </a:r>
                <a:r>
                  <a:rPr b="0" i="0" lang="en" sz="1800" u="none" cap="none" strike="noStrike">
                    <a:solidFill>
                      <a:srgbClr val="838787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WHERE </a:t>
                </a:r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8787"/>
                  </a:buClr>
                  <a:buSzPct val="25000"/>
                  <a:buFont typeface="Lemon"/>
                  <a:buNone/>
                </a:pPr>
                <a:r>
                  <a:rPr b="0" i="0" lang="en" sz="1800" u="none" cap="none" strike="noStrike">
                    <a:latin typeface="Courier New"/>
                    <a:ea typeface="Courier New"/>
                    <a:cs typeface="Courier New"/>
                    <a:sym typeface="Courier New"/>
                  </a:rPr>
                  <a:t>(TTFF &gt; 6S OR FATAL ERROR OR RE-BUFFER RATE &gt; 1%) </a:t>
                </a:r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8787"/>
                  </a:buClr>
                  <a:buSzPct val="25000"/>
                  <a:buFont typeface="Lemon"/>
                  <a:buNone/>
                </a:pPr>
                <a:r>
                  <a:rPr b="0" i="0" lang="en" sz="1800" u="none" cap="none" strike="noStrike">
                    <a:latin typeface="Courier New"/>
                    <a:ea typeface="Courier New"/>
                    <a:cs typeface="Courier New"/>
                    <a:sym typeface="Courier New"/>
                  </a:rPr>
                  <a:t>AND BW &gt; 1 MBPS</a:t>
                </a:r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8787"/>
                  </a:buClr>
                  <a:buFont typeface="Lemon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8787"/>
                  </a:buClr>
                  <a:buSzPct val="25000"/>
                  <a:buFont typeface="Lemon"/>
                  <a:buNone/>
                </a:pPr>
                <a:r>
                  <a:rPr b="0" i="0" lang="en" sz="1800" u="none" cap="none" strike="noStrike">
                    <a:latin typeface="Courier New"/>
                    <a:ea typeface="Courier New"/>
                    <a:cs typeface="Courier New"/>
                    <a:sym typeface="Courier New"/>
                  </a:rPr>
                  <a:t>∑ PLAYS WHERE BW &gt; 1 MBPS</a:t>
                </a:r>
              </a:p>
            </p:txBody>
          </p:sp>
          <p:cxnSp>
            <p:nvCxnSpPr>
              <p:cNvPr id="514" name="Shape 514"/>
              <p:cNvCxnSpPr/>
              <p:nvPr/>
            </p:nvCxnSpPr>
            <p:spPr>
              <a:xfrm>
                <a:off x="1110486" y="1643936"/>
                <a:ext cx="96957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A6AAA9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515" name="Shape 515"/>
            <p:cNvSpPr/>
            <p:nvPr/>
          </p:nvSpPr>
          <p:spPr>
            <a:xfrm>
              <a:off x="-7" y="-348405"/>
              <a:ext cx="11603400" cy="86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rIns="32750" tIns="3275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Arial"/>
                <a:buNone/>
              </a:pPr>
              <a:r>
                <a:rPr b="0" i="0" lang="en" sz="36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BAD VIDEO EXPERIENCES (BVX)</a:t>
              </a:r>
            </a:p>
          </p:txBody>
        </p:sp>
      </p:grpSp>
      <p:sp>
        <p:nvSpPr>
          <p:cNvPr id="516" name="Shape 516"/>
          <p:cNvSpPr/>
          <p:nvPr/>
        </p:nvSpPr>
        <p:spPr>
          <a:xfrm>
            <a:off x="295651" y="3290472"/>
            <a:ext cx="61773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104166"/>
              <a:buFont typeface="Arial"/>
              <a:buChar char="‣"/>
            </a:pPr>
            <a:r>
              <a:rPr b="0" i="0" lang="en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One KPI to rule them all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38787"/>
              </a:buClr>
              <a:buSzPct val="104166"/>
              <a:buFont typeface="Arial"/>
              <a:buChar char="‣"/>
            </a:pPr>
            <a:r>
              <a:rPr b="0" i="0" lang="en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Experience as binary classification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38787"/>
              </a:buClr>
              <a:buSzPct val="104166"/>
              <a:buFont typeface="Arial"/>
              <a:buChar char="‣"/>
            </a:pPr>
            <a:r>
              <a:rPr b="0" i="0" lang="en" sz="24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Constructive criticism: “too negative”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285750" y="810369"/>
            <a:ext cx="8572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TOO NEGATIVE?</a:t>
            </a:r>
          </a:p>
        </p:txBody>
      </p:sp>
      <p:sp>
        <p:nvSpPr>
          <p:cNvPr id="522" name="Shape 522"/>
          <p:cNvSpPr/>
          <p:nvPr/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QOE INSTRUMENTATION</a:t>
            </a:r>
          </a:p>
        </p:txBody>
      </p:sp>
      <p:sp>
        <p:nvSpPr>
          <p:cNvPr id="523" name="Shape 523"/>
          <p:cNvSpPr/>
          <p:nvPr/>
        </p:nvSpPr>
        <p:spPr>
          <a:xfrm>
            <a:off x="1932205" y="2069455"/>
            <a:ext cx="52797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GOOD VIDEO EXPERIENCE (GVX)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Courier New"/>
              <a:buNone/>
            </a:pPr>
            <a:r>
              <a:rPr b="0" i="0" lang="en" sz="2900" u="none" cap="none" strike="noStrike">
                <a:solidFill>
                  <a:srgbClr val="838787"/>
                </a:solidFill>
                <a:latin typeface="Courier New"/>
                <a:ea typeface="Courier New"/>
                <a:cs typeface="Courier New"/>
                <a:sym typeface="Courier New"/>
              </a:rPr>
              <a:t>GVX = 1 - BVX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317846" y="719259"/>
            <a:ext cx="3778500" cy="381599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3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LONG-TERM</a:t>
            </a:r>
          </a:p>
        </p:txBody>
      </p:sp>
      <p:sp>
        <p:nvSpPr>
          <p:cNvPr id="529" name="Shape 529"/>
          <p:cNvSpPr/>
          <p:nvPr/>
        </p:nvSpPr>
        <p:spPr>
          <a:xfrm>
            <a:off x="317846" y="1208159"/>
            <a:ext cx="6343799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Engagement as a ƒ(QoE)</a:t>
            </a:r>
          </a:p>
          <a:p>
            <a:pPr indent="-285750" lvl="0" marL="2921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38787"/>
              </a:buClr>
              <a:buSzPct val="104545"/>
              <a:buFont typeface="Arial"/>
              <a:buChar char="▸"/>
            </a:pPr>
            <a:r>
              <a:rPr b="0" i="0" lang="en" sz="22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Anomaly detection/ML</a:t>
            </a:r>
          </a:p>
        </p:txBody>
      </p:sp>
      <p:sp>
        <p:nvSpPr>
          <p:cNvPr id="530" name="Shape 530"/>
          <p:cNvSpPr/>
          <p:nvPr/>
        </p:nvSpPr>
        <p:spPr>
          <a:xfrm>
            <a:off x="285750" y="241101"/>
            <a:ext cx="78582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rIns="32750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rPr>
              <a:t>QOE INSTRUMENTATION</a:t>
            </a: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956" y="2299840"/>
            <a:ext cx="7479900" cy="26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is Viacom?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1017724"/>
            <a:ext cx="8125740" cy="355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The Stack - Analytics - QOE</a:t>
            </a:r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457200" y="117860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Why might you build your own?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Engineering Talent Exists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Infrastructure Reuse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Customization Required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Company Embraces Open Source</a:t>
            </a:r>
          </a:p>
          <a:p>
            <a:pPr indent="-139700" lvl="0" marL="80010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The Stack - Analytics - QOE</a:t>
            </a:r>
          </a:p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21267" y="1610318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would you build your own?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Open Source Big Data Tech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Look at Use Cases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Still might be worth buying parts</a:t>
            </a:r>
          </a:p>
          <a:p>
            <a:pPr indent="0" lvl="0" marL="203200" rt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/>
        </p:nvSpPr>
        <p:spPr>
          <a:xfrm>
            <a:off x="77691" y="114375"/>
            <a:ext cx="391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800"/>
              <a:t>MegaBeacon</a:t>
            </a:r>
          </a:p>
        </p:txBody>
      </p:sp>
      <p:sp>
        <p:nvSpPr>
          <p:cNvPr id="549" name="Shape 549"/>
          <p:cNvSpPr/>
          <p:nvPr/>
        </p:nvSpPr>
        <p:spPr>
          <a:xfrm>
            <a:off x="787845" y="976672"/>
            <a:ext cx="1305236" cy="57321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0B6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</a:p>
        </p:txBody>
      </p:sp>
      <p:sp>
        <p:nvSpPr>
          <p:cNvPr id="550" name="Shape 550"/>
          <p:cNvSpPr/>
          <p:nvPr/>
        </p:nvSpPr>
        <p:spPr>
          <a:xfrm>
            <a:off x="787845" y="1655711"/>
            <a:ext cx="1305236" cy="57321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0B6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551" name="Shape 551"/>
          <p:cNvSpPr/>
          <p:nvPr/>
        </p:nvSpPr>
        <p:spPr>
          <a:xfrm>
            <a:off x="787845" y="2352387"/>
            <a:ext cx="1305236" cy="57321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0B6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Smart TV</a:t>
            </a:r>
          </a:p>
        </p:txBody>
      </p:sp>
      <p:sp>
        <p:nvSpPr>
          <p:cNvPr id="552" name="Shape 552"/>
          <p:cNvSpPr/>
          <p:nvPr/>
        </p:nvSpPr>
        <p:spPr>
          <a:xfrm>
            <a:off x="3010387" y="1549873"/>
            <a:ext cx="2087100" cy="1949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0B6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lang="en" sz="2000">
                <a:solidFill>
                  <a:srgbClr val="404040"/>
                </a:solidFill>
              </a:rPr>
              <a:t>   </a:t>
            </a:r>
            <a:r>
              <a:rPr b="0" i="0" lang="en" sz="2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MegaBeacon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</a:pPr>
            <a:r>
              <a:t/>
            </a:r>
            <a:endParaRPr sz="2000">
              <a:solidFill>
                <a:srgbClr val="404040"/>
              </a:solidFill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5667775" y="848668"/>
            <a:ext cx="2963241" cy="277788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0B6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Exploration &amp; visualization</a:t>
            </a:r>
          </a:p>
        </p:txBody>
      </p:sp>
      <p:sp>
        <p:nvSpPr>
          <p:cNvPr id="554" name="Shape 554"/>
          <p:cNvSpPr/>
          <p:nvPr/>
        </p:nvSpPr>
        <p:spPr>
          <a:xfrm>
            <a:off x="5667773" y="4021323"/>
            <a:ext cx="2963241" cy="264565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20B6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BI/Reporting</a:t>
            </a:r>
          </a:p>
        </p:txBody>
      </p:sp>
      <p:sp>
        <p:nvSpPr>
          <p:cNvPr id="555" name="Shape 555"/>
          <p:cNvSpPr/>
          <p:nvPr/>
        </p:nvSpPr>
        <p:spPr>
          <a:xfrm>
            <a:off x="599702" y="846594"/>
            <a:ext cx="1716797" cy="3571569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787845" y="3053472"/>
            <a:ext cx="1305236" cy="57321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0B6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lang="en" sz="1600">
                <a:solidFill>
                  <a:srgbClr val="404040"/>
                </a:solidFill>
              </a:rPr>
              <a:t>Video Player</a:t>
            </a:r>
          </a:p>
        </p:txBody>
      </p:sp>
      <p:sp>
        <p:nvSpPr>
          <p:cNvPr id="557" name="Shape 557"/>
          <p:cNvSpPr/>
          <p:nvPr/>
        </p:nvSpPr>
        <p:spPr>
          <a:xfrm>
            <a:off x="787845" y="3747944"/>
            <a:ext cx="1305236" cy="57321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20B6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[Your app here]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505631" y="571669"/>
            <a:ext cx="19402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6208687" y="1272866"/>
            <a:ext cx="1940099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6208687" y="3759362"/>
            <a:ext cx="19402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ETL</a:t>
            </a:r>
          </a:p>
        </p:txBody>
      </p:sp>
      <p:cxnSp>
        <p:nvCxnSpPr>
          <p:cNvPr id="561" name="Shape 561"/>
          <p:cNvCxnSpPr>
            <a:stCxn id="555" idx="3"/>
          </p:cNvCxnSpPr>
          <p:nvPr/>
        </p:nvCxnSpPr>
        <p:spPr>
          <a:xfrm>
            <a:off x="2316500" y="2632379"/>
            <a:ext cx="693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62" name="Shape 562"/>
          <p:cNvCxnSpPr>
            <a:stCxn id="552" idx="2"/>
            <a:endCxn id="554" idx="1"/>
          </p:cNvCxnSpPr>
          <p:nvPr/>
        </p:nvCxnSpPr>
        <p:spPr>
          <a:xfrm flipH="1" rot="-5400000">
            <a:off x="4533637" y="3019573"/>
            <a:ext cx="654300" cy="16137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63" name="Shape 563"/>
          <p:cNvCxnSpPr/>
          <p:nvPr/>
        </p:nvCxnSpPr>
        <p:spPr>
          <a:xfrm>
            <a:off x="5097473" y="2636789"/>
            <a:ext cx="570300" cy="311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64" name="Shape 564"/>
          <p:cNvCxnSpPr>
            <a:stCxn id="552" idx="0"/>
            <a:endCxn id="553" idx="1"/>
          </p:cNvCxnSpPr>
          <p:nvPr/>
        </p:nvCxnSpPr>
        <p:spPr>
          <a:xfrm rot="-5400000">
            <a:off x="4579687" y="461923"/>
            <a:ext cx="562200" cy="16137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65" name="Shape 565"/>
          <p:cNvCxnSpPr>
            <a:endCxn id="555" idx="2"/>
          </p:cNvCxnSpPr>
          <p:nvPr/>
        </p:nvCxnSpPr>
        <p:spPr>
          <a:xfrm flipH="1">
            <a:off x="1458101" y="2640064"/>
            <a:ext cx="7173000" cy="1778100"/>
          </a:xfrm>
          <a:prstGeom prst="bentConnector4">
            <a:avLst>
              <a:gd fmla="val -3186" name="adj1"/>
              <a:gd fmla="val 109641" name="adj2"/>
            </a:avLst>
          </a:prstGeom>
          <a:noFill/>
          <a:ln cap="flat" cmpd="sng" w="19050">
            <a:solidFill>
              <a:srgbClr val="20B6EA"/>
            </a:solidFill>
            <a:prstDash val="solid"/>
            <a:round/>
            <a:headEnd len="med" w="med" type="none"/>
            <a:tailEnd len="lg" w="lg" type="stealth"/>
          </a:ln>
        </p:spPr>
      </p:cxnSp>
      <p:grpSp>
        <p:nvGrpSpPr>
          <p:cNvPr id="566" name="Shape 566"/>
          <p:cNvGrpSpPr/>
          <p:nvPr/>
        </p:nvGrpSpPr>
        <p:grpSpPr>
          <a:xfrm>
            <a:off x="5667774" y="1637677"/>
            <a:ext cx="2963241" cy="2004445"/>
            <a:chOff x="5750087" y="2328132"/>
            <a:chExt cx="2963241" cy="2672594"/>
          </a:xfrm>
        </p:grpSpPr>
        <p:sp>
          <p:nvSpPr>
            <p:cNvPr id="567" name="Shape 567"/>
            <p:cNvSpPr/>
            <p:nvPr/>
          </p:nvSpPr>
          <p:spPr>
            <a:xfrm>
              <a:off x="5750087" y="2328132"/>
              <a:ext cx="2963241" cy="2672594"/>
            </a:xfrm>
            <a:prstGeom prst="rect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Exploration/visualization</a:t>
              </a:r>
            </a:p>
          </p:txBody>
        </p:sp>
        <p:sp>
          <p:nvSpPr>
            <p:cNvPr id="568" name="Shape 568"/>
            <p:cNvSpPr/>
            <p:nvPr/>
          </p:nvSpPr>
          <p:spPr>
            <a:xfrm>
              <a:off x="5844162" y="2430998"/>
              <a:ext cx="2775096" cy="440934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20B6E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ct val="25000"/>
                <a:buFont typeface="Arial"/>
                <a:buNone/>
              </a:pPr>
              <a:r>
                <a:rPr lang="en" sz="1800">
                  <a:solidFill>
                    <a:srgbClr val="404040"/>
                  </a:solidFill>
                </a:rPr>
                <a:t>Video QoE</a:t>
              </a:r>
            </a:p>
          </p:txBody>
        </p:sp>
        <p:sp>
          <p:nvSpPr>
            <p:cNvPr id="569" name="Shape 569"/>
            <p:cNvSpPr/>
            <p:nvPr/>
          </p:nvSpPr>
          <p:spPr>
            <a:xfrm>
              <a:off x="5844162" y="2948361"/>
              <a:ext cx="2774999" cy="44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20B6E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ct val="25000"/>
                <a:buFont typeface="Arial"/>
                <a:buNone/>
              </a:pPr>
              <a:r>
                <a:rPr lang="en" sz="1800">
                  <a:solidFill>
                    <a:srgbClr val="404040"/>
                  </a:solidFill>
                </a:rPr>
                <a:t>Playhead Position</a:t>
              </a:r>
            </a:p>
          </p:txBody>
        </p:sp>
        <p:sp>
          <p:nvSpPr>
            <p:cNvPr id="570" name="Shape 570"/>
            <p:cNvSpPr/>
            <p:nvPr/>
          </p:nvSpPr>
          <p:spPr>
            <a:xfrm>
              <a:off x="5844162" y="3456907"/>
              <a:ext cx="2775096" cy="440934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20B6E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ct val="250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Real-time dashboards</a:t>
              </a:r>
            </a:p>
          </p:txBody>
        </p:sp>
        <p:sp>
          <p:nvSpPr>
            <p:cNvPr id="571" name="Shape 571"/>
            <p:cNvSpPr/>
            <p:nvPr/>
          </p:nvSpPr>
          <p:spPr>
            <a:xfrm>
              <a:off x="5844162" y="3974266"/>
              <a:ext cx="2775096" cy="440934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20B6E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ct val="250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Trending content</a:t>
              </a:r>
            </a:p>
          </p:txBody>
        </p:sp>
        <p:sp>
          <p:nvSpPr>
            <p:cNvPr id="572" name="Shape 572"/>
            <p:cNvSpPr/>
            <p:nvPr/>
          </p:nvSpPr>
          <p:spPr>
            <a:xfrm>
              <a:off x="5844162" y="4480428"/>
              <a:ext cx="2775096" cy="440934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20B6E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ct val="250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A/B testing</a:t>
              </a:r>
            </a:p>
          </p:txBody>
        </p:sp>
      </p:grp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637" y="2019849"/>
            <a:ext cx="1244599" cy="1390474"/>
          </a:xfrm>
          <a:prstGeom prst="rect">
            <a:avLst/>
          </a:prstGeom>
          <a:noFill/>
          <a:ln cap="flat" cmpd="sng" w="12700">
            <a:solidFill>
              <a:srgbClr val="20B6EA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/>
        </p:nvSpPr>
        <p:spPr>
          <a:xfrm>
            <a:off x="92875" y="103400"/>
            <a:ext cx="8460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Lambda Architecture</a:t>
            </a:r>
          </a:p>
        </p:txBody>
      </p:sp>
      <p:sp>
        <p:nvSpPr>
          <p:cNvPr id="579" name="Shape 579"/>
          <p:cNvSpPr/>
          <p:nvPr/>
        </p:nvSpPr>
        <p:spPr>
          <a:xfrm>
            <a:off x="2307534" y="859065"/>
            <a:ext cx="2539939" cy="2072962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4913874" y="859075"/>
            <a:ext cx="2772299" cy="20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2307524" y="2981825"/>
            <a:ext cx="5378700" cy="140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2417212" y="1149325"/>
            <a:ext cx="1286700" cy="1070700"/>
          </a:xfrm>
          <a:prstGeom prst="can">
            <a:avLst>
              <a:gd fmla="val 1346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Master Dataset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2714256" y="3610569"/>
            <a:ext cx="1560487" cy="641187"/>
          </a:xfrm>
          <a:prstGeom prst="flowChartDocumen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Real-time view</a:t>
            </a:r>
          </a:p>
        </p:txBody>
      </p:sp>
      <p:sp>
        <p:nvSpPr>
          <p:cNvPr id="584" name="Shape 584"/>
          <p:cNvSpPr/>
          <p:nvPr/>
        </p:nvSpPr>
        <p:spPr>
          <a:xfrm>
            <a:off x="5436800" y="1832175"/>
            <a:ext cx="1560491" cy="454518"/>
          </a:xfrm>
          <a:prstGeom prst="flowChartDocumen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Batch view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  <p:sp>
        <p:nvSpPr>
          <p:cNvPr id="585" name="Shape 585"/>
          <p:cNvSpPr/>
          <p:nvPr/>
        </p:nvSpPr>
        <p:spPr>
          <a:xfrm rot="589">
            <a:off x="3686593" y="1337430"/>
            <a:ext cx="17502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238600" y="1479723"/>
            <a:ext cx="1479600" cy="15021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1" lang="en" sz="1200">
                <a:solidFill>
                  <a:srgbClr val="404040"/>
                </a:solidFill>
              </a:rPr>
              <a:t>New Data</a:t>
            </a:r>
          </a:p>
        </p:txBody>
      </p:sp>
      <p:sp>
        <p:nvSpPr>
          <p:cNvPr id="587" name="Shape 587"/>
          <p:cNvSpPr/>
          <p:nvPr/>
        </p:nvSpPr>
        <p:spPr>
          <a:xfrm rot="-9041305">
            <a:off x="1468102" y="2812527"/>
            <a:ext cx="831565" cy="3385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5436808" y="3610569"/>
            <a:ext cx="1560487" cy="641187"/>
          </a:xfrm>
          <a:prstGeom prst="flowChartDocumen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Real-time view</a:t>
            </a:r>
          </a:p>
        </p:txBody>
      </p:sp>
      <p:sp>
        <p:nvSpPr>
          <p:cNvPr id="589" name="Shape 589"/>
          <p:cNvSpPr/>
          <p:nvPr/>
        </p:nvSpPr>
        <p:spPr>
          <a:xfrm>
            <a:off x="7760935" y="2110313"/>
            <a:ext cx="1153800" cy="37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</a:p>
        </p:txBody>
      </p:sp>
      <p:sp>
        <p:nvSpPr>
          <p:cNvPr id="590" name="Shape 590"/>
          <p:cNvSpPr/>
          <p:nvPr/>
        </p:nvSpPr>
        <p:spPr>
          <a:xfrm>
            <a:off x="7760935" y="2826057"/>
            <a:ext cx="1153764" cy="373506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</a:p>
        </p:txBody>
      </p:sp>
      <p:sp>
        <p:nvSpPr>
          <p:cNvPr id="591" name="Shape 591"/>
          <p:cNvSpPr/>
          <p:nvPr/>
        </p:nvSpPr>
        <p:spPr>
          <a:xfrm>
            <a:off x="5436800" y="1235177"/>
            <a:ext cx="1560491" cy="454518"/>
          </a:xfrm>
          <a:prstGeom prst="flowChartDocumen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Batch view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  <p:cxnSp>
        <p:nvCxnSpPr>
          <p:cNvPr id="592" name="Shape 592"/>
          <p:cNvCxnSpPr>
            <a:stCxn id="591" idx="3"/>
            <a:endCxn id="589" idx="2"/>
          </p:cNvCxnSpPr>
          <p:nvPr/>
        </p:nvCxnSpPr>
        <p:spPr>
          <a:xfrm>
            <a:off x="6997292" y="1462436"/>
            <a:ext cx="932700" cy="966599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3" name="Shape 593"/>
          <p:cNvCxnSpPr>
            <a:stCxn id="584" idx="3"/>
            <a:endCxn id="589" idx="2"/>
          </p:cNvCxnSpPr>
          <p:nvPr/>
        </p:nvCxnSpPr>
        <p:spPr>
          <a:xfrm>
            <a:off x="6997292" y="2059434"/>
            <a:ext cx="932700" cy="369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4" name="Shape 594"/>
          <p:cNvCxnSpPr>
            <a:stCxn id="584" idx="2"/>
            <a:endCxn id="590" idx="2"/>
          </p:cNvCxnSpPr>
          <p:nvPr/>
        </p:nvCxnSpPr>
        <p:spPr>
          <a:xfrm>
            <a:off x="6217045" y="2256644"/>
            <a:ext cx="1712999" cy="8883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5" name="Shape 595"/>
          <p:cNvCxnSpPr>
            <a:stCxn id="583" idx="3"/>
            <a:endCxn id="589" idx="2"/>
          </p:cNvCxnSpPr>
          <p:nvPr/>
        </p:nvCxnSpPr>
        <p:spPr>
          <a:xfrm flipH="1" rot="10800000">
            <a:off x="4274743" y="2429062"/>
            <a:ext cx="3655200" cy="1502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6" name="Shape 596"/>
          <p:cNvCxnSpPr>
            <a:stCxn id="588" idx="3"/>
            <a:endCxn id="590" idx="2"/>
          </p:cNvCxnSpPr>
          <p:nvPr/>
        </p:nvCxnSpPr>
        <p:spPr>
          <a:xfrm flipH="1" rot="10800000">
            <a:off x="6997296" y="3144862"/>
            <a:ext cx="932700" cy="7863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97" name="Shape 597"/>
          <p:cNvSpPr txBox="1"/>
          <p:nvPr/>
        </p:nvSpPr>
        <p:spPr>
          <a:xfrm>
            <a:off x="2589749" y="874925"/>
            <a:ext cx="162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</a:t>
            </a:r>
            <a:r>
              <a:rPr b="1" lang="en"/>
              <a:t> Layer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 txBox="1"/>
          <p:nvPr/>
        </p:nvSpPr>
        <p:spPr>
          <a:xfrm>
            <a:off x="5121401" y="878350"/>
            <a:ext cx="162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/>
              <a:t>Serving Layer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599" name="Shape 599"/>
          <p:cNvSpPr txBox="1"/>
          <p:nvPr/>
        </p:nvSpPr>
        <p:spPr>
          <a:xfrm>
            <a:off x="2589749" y="3016032"/>
            <a:ext cx="124068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 layer</a:t>
            </a:r>
          </a:p>
        </p:txBody>
      </p:sp>
      <p:sp>
        <p:nvSpPr>
          <p:cNvPr id="600" name="Shape 600"/>
          <p:cNvSpPr/>
          <p:nvPr/>
        </p:nvSpPr>
        <p:spPr>
          <a:xfrm rot="611">
            <a:off x="3727925" y="1809800"/>
            <a:ext cx="16869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Shape 601"/>
          <p:cNvSpPr/>
          <p:nvPr/>
        </p:nvSpPr>
        <p:spPr>
          <a:xfrm rot="9062207">
            <a:off x="1440637" y="1302216"/>
            <a:ext cx="785547" cy="3440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/>
        </p:nvSpPr>
        <p:spPr>
          <a:xfrm>
            <a:off x="92875" y="135750"/>
            <a:ext cx="889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800"/>
              <a:t>MegaBeacon: A </a:t>
            </a: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Lambda Architecture Implementation</a:t>
            </a:r>
          </a:p>
        </p:txBody>
      </p:sp>
      <p:sp>
        <p:nvSpPr>
          <p:cNvPr id="607" name="Shape 607"/>
          <p:cNvSpPr/>
          <p:nvPr/>
        </p:nvSpPr>
        <p:spPr>
          <a:xfrm>
            <a:off x="2307534" y="859065"/>
            <a:ext cx="2539800" cy="207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4913874" y="859075"/>
            <a:ext cx="2772299" cy="20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2307524" y="2981825"/>
            <a:ext cx="5378700" cy="140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2417212" y="1149325"/>
            <a:ext cx="1286700" cy="1070700"/>
          </a:xfrm>
          <a:prstGeom prst="can">
            <a:avLst>
              <a:gd fmla="val 1346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rPr lang="en">
                <a:solidFill>
                  <a:srgbClr val="3F3F3F"/>
                </a:solidFill>
              </a:rPr>
              <a:t>	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rPr lang="en">
                <a:solidFill>
                  <a:srgbClr val="3F3F3F"/>
                </a:solidFill>
              </a:rPr>
              <a:t>Master Dataset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Amazon S3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&amp;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2714256" y="3610569"/>
            <a:ext cx="1560492" cy="641195"/>
          </a:xfrm>
          <a:prstGeom prst="flowChartDocumen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Real-time view</a:t>
            </a:r>
          </a:p>
        </p:txBody>
      </p:sp>
      <p:sp>
        <p:nvSpPr>
          <p:cNvPr id="612" name="Shape 612"/>
          <p:cNvSpPr/>
          <p:nvPr/>
        </p:nvSpPr>
        <p:spPr>
          <a:xfrm>
            <a:off x="5436800" y="1832175"/>
            <a:ext cx="1560491" cy="454518"/>
          </a:xfrm>
          <a:prstGeom prst="flowChartDocumen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Batch view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  <p:sp>
        <p:nvSpPr>
          <p:cNvPr id="613" name="Shape 613"/>
          <p:cNvSpPr/>
          <p:nvPr/>
        </p:nvSpPr>
        <p:spPr>
          <a:xfrm rot="589">
            <a:off x="3686593" y="1235330"/>
            <a:ext cx="17502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238600" y="1479723"/>
            <a:ext cx="1479600" cy="1502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1" lang="en" sz="1200">
                <a:solidFill>
                  <a:srgbClr val="404040"/>
                </a:solidFill>
              </a:rPr>
              <a:t>New Data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</a:pPr>
            <a:r>
              <a:t/>
            </a:r>
            <a:endParaRPr b="1" sz="1200">
              <a:solidFill>
                <a:srgbClr val="40404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Apache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Kafka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</a:pPr>
            <a:r>
              <a:t/>
            </a:r>
            <a:endParaRPr b="1" sz="1200">
              <a:solidFill>
                <a:srgbClr val="404040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</a:pPr>
            <a:r>
              <a:t/>
            </a:r>
            <a:endParaRPr sz="1200">
              <a:solidFill>
                <a:srgbClr val="404040"/>
              </a:solidFill>
            </a:endParaRPr>
          </a:p>
        </p:txBody>
      </p:sp>
      <p:sp>
        <p:nvSpPr>
          <p:cNvPr id="615" name="Shape 615"/>
          <p:cNvSpPr/>
          <p:nvPr/>
        </p:nvSpPr>
        <p:spPr>
          <a:xfrm rot="9062207">
            <a:off x="1440637" y="1302216"/>
            <a:ext cx="785547" cy="3440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/>
          <p:nvPr/>
        </p:nvSpPr>
        <p:spPr>
          <a:xfrm rot="-9041305">
            <a:off x="1468102" y="2812527"/>
            <a:ext cx="831565" cy="3385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5436808" y="3610569"/>
            <a:ext cx="1560492" cy="641195"/>
          </a:xfrm>
          <a:prstGeom prst="flowChartDocumen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Real-time view</a:t>
            </a:r>
          </a:p>
        </p:txBody>
      </p:sp>
      <p:sp>
        <p:nvSpPr>
          <p:cNvPr id="618" name="Shape 618"/>
          <p:cNvSpPr/>
          <p:nvPr/>
        </p:nvSpPr>
        <p:spPr>
          <a:xfrm>
            <a:off x="7760935" y="2110313"/>
            <a:ext cx="1153800" cy="37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</a:p>
        </p:txBody>
      </p:sp>
      <p:sp>
        <p:nvSpPr>
          <p:cNvPr id="619" name="Shape 619"/>
          <p:cNvSpPr/>
          <p:nvPr/>
        </p:nvSpPr>
        <p:spPr>
          <a:xfrm>
            <a:off x="7760935" y="2826057"/>
            <a:ext cx="1153800" cy="37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</a:p>
        </p:txBody>
      </p:sp>
      <p:sp>
        <p:nvSpPr>
          <p:cNvPr id="620" name="Shape 620"/>
          <p:cNvSpPr/>
          <p:nvPr/>
        </p:nvSpPr>
        <p:spPr>
          <a:xfrm>
            <a:off x="5436800" y="1235174"/>
            <a:ext cx="1560491" cy="488862"/>
          </a:xfrm>
          <a:prstGeom prst="flowChartDocumen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Batch view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  <p:cxnSp>
        <p:nvCxnSpPr>
          <p:cNvPr id="621" name="Shape 621"/>
          <p:cNvCxnSpPr>
            <a:stCxn id="620" idx="3"/>
            <a:endCxn id="618" idx="2"/>
          </p:cNvCxnSpPr>
          <p:nvPr/>
        </p:nvCxnSpPr>
        <p:spPr>
          <a:xfrm>
            <a:off x="6997292" y="1479605"/>
            <a:ext cx="932700" cy="9495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2" name="Shape 622"/>
          <p:cNvCxnSpPr>
            <a:stCxn id="612" idx="3"/>
            <a:endCxn id="618" idx="2"/>
          </p:cNvCxnSpPr>
          <p:nvPr/>
        </p:nvCxnSpPr>
        <p:spPr>
          <a:xfrm>
            <a:off x="6997292" y="2059434"/>
            <a:ext cx="932700" cy="369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3" name="Shape 623"/>
          <p:cNvCxnSpPr>
            <a:stCxn id="612" idx="2"/>
            <a:endCxn id="619" idx="2"/>
          </p:cNvCxnSpPr>
          <p:nvPr/>
        </p:nvCxnSpPr>
        <p:spPr>
          <a:xfrm>
            <a:off x="6217045" y="2256644"/>
            <a:ext cx="1712999" cy="8883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4" name="Shape 624"/>
          <p:cNvCxnSpPr>
            <a:stCxn id="611" idx="3"/>
            <a:endCxn id="618" idx="2"/>
          </p:cNvCxnSpPr>
          <p:nvPr/>
        </p:nvCxnSpPr>
        <p:spPr>
          <a:xfrm flipH="1" rot="10800000">
            <a:off x="4274748" y="2429067"/>
            <a:ext cx="3655200" cy="15021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5" name="Shape 625"/>
          <p:cNvCxnSpPr>
            <a:stCxn id="617" idx="3"/>
            <a:endCxn id="619" idx="2"/>
          </p:cNvCxnSpPr>
          <p:nvPr/>
        </p:nvCxnSpPr>
        <p:spPr>
          <a:xfrm flipH="1" rot="10800000">
            <a:off x="6997300" y="3144867"/>
            <a:ext cx="932700" cy="7863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26" name="Shape 626"/>
          <p:cNvSpPr txBox="1"/>
          <p:nvPr/>
        </p:nvSpPr>
        <p:spPr>
          <a:xfrm>
            <a:off x="2589749" y="874925"/>
            <a:ext cx="162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</a:t>
            </a:r>
            <a:r>
              <a:rPr b="1" lang="en"/>
              <a:t> Layer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 txBox="1"/>
          <p:nvPr/>
        </p:nvSpPr>
        <p:spPr>
          <a:xfrm>
            <a:off x="5121401" y="878350"/>
            <a:ext cx="162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/>
              <a:t>Serving Layer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628" name="Shape 628"/>
          <p:cNvSpPr txBox="1"/>
          <p:nvPr/>
        </p:nvSpPr>
        <p:spPr>
          <a:xfrm>
            <a:off x="2589749" y="3016032"/>
            <a:ext cx="1240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 layer</a:t>
            </a:r>
          </a:p>
        </p:txBody>
      </p:sp>
      <p:sp>
        <p:nvSpPr>
          <p:cNvPr id="629" name="Shape 629"/>
          <p:cNvSpPr/>
          <p:nvPr/>
        </p:nvSpPr>
        <p:spPr>
          <a:xfrm rot="595">
            <a:off x="3694699" y="1913287"/>
            <a:ext cx="17340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262" y="1945525"/>
            <a:ext cx="809792" cy="19637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31" name="Shape 6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324" y="2110320"/>
            <a:ext cx="354450" cy="567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4700" y="1568247"/>
            <a:ext cx="736073" cy="3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6650" y="1459250"/>
            <a:ext cx="1382749" cy="19637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34" name="Shape 6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2137" y="3085599"/>
            <a:ext cx="1448773" cy="454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type="title"/>
          </p:nvPr>
        </p:nvSpPr>
        <p:spPr>
          <a:xfrm>
            <a:off x="181429" y="205978"/>
            <a:ext cx="87303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Do We Pass for Video QoE</a:t>
            </a:r>
          </a:p>
        </p:txBody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181429" y="1186543"/>
            <a:ext cx="8730300" cy="316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3039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Passed from the Player</a:t>
            </a:r>
          </a:p>
          <a:p>
            <a:pPr indent="-381000" lvl="0" marL="457200" rtl="0">
              <a:spcBef>
                <a:spcPts val="0"/>
              </a:spcBef>
              <a:buClr>
                <a:srgbClr val="303942"/>
              </a:buClr>
              <a:buSzPct val="100000"/>
              <a:buFont typeface="Verdana"/>
            </a:pPr>
            <a:r>
              <a:rPr b="1" lang="en" sz="2400">
                <a:solidFill>
                  <a:srgbClr val="3039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Client Info</a:t>
            </a:r>
            <a:r>
              <a:rPr lang="en" sz="2400">
                <a:solidFill>
                  <a:srgbClr val="3039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 timestamp, content ID, geo data if available, user ID</a:t>
            </a:r>
          </a:p>
          <a:p>
            <a:pPr indent="-381000" lvl="0" marL="457200" rtl="0">
              <a:spcBef>
                <a:spcPts val="0"/>
              </a:spcBef>
              <a:buClr>
                <a:srgbClr val="303942"/>
              </a:buClr>
              <a:buSzPct val="100000"/>
              <a:buFont typeface="Verdana"/>
            </a:pPr>
            <a:r>
              <a:rPr b="1" lang="en" sz="2400">
                <a:solidFill>
                  <a:srgbClr val="3039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Ad Info</a:t>
            </a:r>
            <a:r>
              <a:rPr lang="en" sz="2400">
                <a:solidFill>
                  <a:srgbClr val="3039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 ad server, contextual data (page)</a:t>
            </a:r>
          </a:p>
          <a:p>
            <a:pPr indent="-381000" lvl="0" marL="457200" rtl="0">
              <a:spcBef>
                <a:spcPts val="0"/>
              </a:spcBef>
              <a:buClr>
                <a:srgbClr val="303942"/>
              </a:buClr>
              <a:buSzPct val="100000"/>
              <a:buFont typeface="Verdana"/>
            </a:pPr>
            <a:r>
              <a:rPr b="1" lang="en" sz="2400">
                <a:solidFill>
                  <a:srgbClr val="3039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Packaging</a:t>
            </a:r>
            <a:r>
              <a:rPr lang="en" sz="2400">
                <a:solidFill>
                  <a:srgbClr val="3039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 Renditions Available</a:t>
            </a:r>
          </a:p>
          <a:p>
            <a:pPr indent="-381000" lvl="0" marL="457200" rtl="0">
              <a:spcBef>
                <a:spcPts val="0"/>
              </a:spcBef>
              <a:buClr>
                <a:srgbClr val="303942"/>
              </a:buClr>
              <a:buSzPct val="100000"/>
              <a:buFont typeface="Verdana"/>
            </a:pPr>
            <a:r>
              <a:rPr b="1" lang="en" sz="2400">
                <a:solidFill>
                  <a:srgbClr val="3039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Playback</a:t>
            </a:r>
            <a:r>
              <a:rPr lang="en" sz="2400">
                <a:solidFill>
                  <a:srgbClr val="3039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 many beacons fired per video, bitrate, buffering data	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Understand your specific needs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One size does not need to fit all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Options available for: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CMS , Encoders, Packagers, Players, Analytics, Advertising, etc.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http://github.com/jefftapper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info</a:t>
            </a:r>
          </a:p>
        </p:txBody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These slides will be available on jeff’s github account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github.com/jefftapper/presentations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9200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Understanding The Needs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Streaming Landscape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Arial"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600">
                <a:latin typeface="Arial"/>
                <a:ea typeface="Arial"/>
                <a:cs typeface="Arial"/>
                <a:sym typeface="Arial"/>
              </a:rPr>
              <a:t>There has been a vast proliferation of devices onto which people want streaming video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Arial"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600">
                <a:latin typeface="Arial"/>
                <a:ea typeface="Arial"/>
                <a:cs typeface="Arial"/>
                <a:sym typeface="Arial"/>
              </a:rPr>
              <a:t>Wide variety of Codecs available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Arial"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600">
                <a:latin typeface="Arial"/>
                <a:ea typeface="Arial"/>
                <a:cs typeface="Arial"/>
                <a:sym typeface="Arial"/>
              </a:rPr>
              <a:t>Wide variety of streaming protocols to choose from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Arial"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600">
                <a:latin typeface="Arial"/>
                <a:ea typeface="Arial"/>
                <a:cs typeface="Arial"/>
                <a:sym typeface="Arial"/>
              </a:rPr>
              <a:t>Browsers removing support for some plugins</a:t>
            </a:r>
          </a:p>
          <a:p>
            <a:pPr indent="-393700" lvl="0" marL="457200">
              <a:spcBef>
                <a:spcPts val="0"/>
              </a:spcBef>
              <a:buSzPct val="100000"/>
              <a:buFont typeface="Arial"/>
            </a:pPr>
            <a:r>
              <a:rPr lang="en" sz="2600">
                <a:latin typeface="Arial"/>
                <a:ea typeface="Arial"/>
                <a:cs typeface="Arial"/>
                <a:sym typeface="Arial"/>
              </a:rPr>
              <a:t>Browsers native support for streaming video varies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Formats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69850" lvl="0" mar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Real Time Protocols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RTP, RTMP, RTSP, etc.</a:t>
            </a:r>
          </a:p>
          <a:p>
            <a:pPr indent="-69850" lvl="0" marL="0">
              <a:lnSpc>
                <a:spcPct val="115000"/>
              </a:lnSpc>
              <a:spcBef>
                <a:spcPts val="700"/>
              </a:spcBef>
              <a:spcAft>
                <a:spcPts val="60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 sz="2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HTTP Streaming Protocols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HLS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Smooth Streaming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HDS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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MPEG-DASH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acom MTS Glob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TSG PowerPoint Template_16-9 c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